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74" r:id="rId2"/>
  </p:sldMasterIdLst>
  <p:notesMasterIdLst>
    <p:notesMasterId r:id="rId41"/>
  </p:notesMasterIdLst>
  <p:handoutMasterIdLst>
    <p:handoutMasterId r:id="rId42"/>
  </p:handoutMasterIdLst>
  <p:sldIdLst>
    <p:sldId id="256" r:id="rId3"/>
    <p:sldId id="306" r:id="rId4"/>
    <p:sldId id="277" r:id="rId5"/>
    <p:sldId id="287" r:id="rId6"/>
    <p:sldId id="286" r:id="rId7"/>
    <p:sldId id="278" r:id="rId8"/>
    <p:sldId id="279" r:id="rId9"/>
    <p:sldId id="280" r:id="rId10"/>
    <p:sldId id="281" r:id="rId11"/>
    <p:sldId id="282" r:id="rId12"/>
    <p:sldId id="283" r:id="rId13"/>
    <p:sldId id="288" r:id="rId14"/>
    <p:sldId id="289" r:id="rId15"/>
    <p:sldId id="307" r:id="rId16"/>
    <p:sldId id="313" r:id="rId17"/>
    <p:sldId id="314" r:id="rId18"/>
    <p:sldId id="290" r:id="rId19"/>
    <p:sldId id="310" r:id="rId20"/>
    <p:sldId id="293" r:id="rId21"/>
    <p:sldId id="294" r:id="rId22"/>
    <p:sldId id="295" r:id="rId23"/>
    <p:sldId id="291" r:id="rId24"/>
    <p:sldId id="298" r:id="rId25"/>
    <p:sldId id="292" r:id="rId26"/>
    <p:sldId id="308" r:id="rId27"/>
    <p:sldId id="309" r:id="rId28"/>
    <p:sldId id="296" r:id="rId29"/>
    <p:sldId id="299" r:id="rId30"/>
    <p:sldId id="297" r:id="rId31"/>
    <p:sldId id="311" r:id="rId32"/>
    <p:sldId id="312" r:id="rId33"/>
    <p:sldId id="300" r:id="rId34"/>
    <p:sldId id="301" r:id="rId35"/>
    <p:sldId id="302" r:id="rId36"/>
    <p:sldId id="303" r:id="rId37"/>
    <p:sldId id="304" r:id="rId38"/>
    <p:sldId id="305" r:id="rId39"/>
    <p:sldId id="284" r:id="rId4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364" autoAdjust="0"/>
  </p:normalViewPr>
  <p:slideViewPr>
    <p:cSldViewPr>
      <p:cViewPr varScale="1">
        <p:scale>
          <a:sx n="87" d="100"/>
          <a:sy n="87" d="100"/>
        </p:scale>
        <p:origin x="82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8B82F-D51B-4969-BE5C-DBA07B674D87}" type="datetimeFigureOut">
              <a:rPr lang="it-IT" smtClean="0"/>
              <a:t>23/01/2018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58C6-6FF4-477F-B0D1-6D5A75153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55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80BEE6-AB64-43A7-BC12-9FF7A40827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12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8888" y="6245225"/>
            <a:ext cx="5616575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45183E-E0AD-4CE2-810C-7951BBCB9A4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7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4462274"/>
            <a:ext cx="7091066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03649" y="63018"/>
            <a:ext cx="7091065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475656" y="634634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76C2-573C-4F47-8C84-62A280F82A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7" name="Picture 8" descr="titolo_urbaniana_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741"/>
          <a:stretch>
            <a:fillRect/>
          </a:stretch>
        </p:blipFill>
        <p:spPr bwMode="auto">
          <a:xfrm>
            <a:off x="20935" y="15976"/>
            <a:ext cx="1116013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 userDrawn="1"/>
        </p:nvSpPr>
        <p:spPr>
          <a:xfrm>
            <a:off x="35496" y="3212976"/>
            <a:ext cx="100811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Attuare un documento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Le innovazioni del documento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Le conversioni e le scelte da seguire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Pratiche e suggerimenti</a:t>
            </a:r>
          </a:p>
          <a:p>
            <a:r>
              <a:rPr lang="it-IT" sz="800" dirty="0" smtClean="0"/>
              <a:t>	</a:t>
            </a:r>
            <a:endParaRPr lang="it-IT" sz="800" dirty="0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1461701"/>
            <a:ext cx="4279392" cy="300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4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4ECB-BD08-4A8B-A426-4B63460EDE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8" name="Picture 2" descr="Immagine correlata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498" y="133255"/>
            <a:ext cx="1419641" cy="141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33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2F8D-9BA8-4DA8-ACD9-1ACAF01C94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50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158D-F833-4BE8-B033-77900BEDB5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44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2CE9-8858-47F0-ACF3-0578412FE4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146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4CC3-419D-40CD-8FC3-AA466C9AD0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384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D028-831B-45FF-B712-EEDF6EBCAA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359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1D7D7-4D88-49C5-8701-206BE97E45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628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02AA2-5041-4A61-BBE3-B326C6C4B5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95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627784" y="260648"/>
            <a:ext cx="6042556" cy="1143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>
            <a:lvl1pPr algn="r">
              <a:defRPr sz="3200">
                <a:solidFill>
                  <a:schemeClr val="accent2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 smtClean="0"/>
              <a:t>Fare clic per modificare </a:t>
            </a:r>
            <a:br>
              <a:rPr lang="it-IT" dirty="0" smtClean="0"/>
            </a:br>
            <a:r>
              <a:rPr lang="it-IT" dirty="0" smtClean="0"/>
              <a:t>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628775"/>
            <a:ext cx="7355160" cy="45259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331639" y="6245225"/>
            <a:ext cx="5256486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www.lucianomeddi.eu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34F4-02C1-410C-953D-B77F6D94B6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35496" y="3212976"/>
            <a:ext cx="1008112" cy="24314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92075" indent="-92075">
              <a:buFont typeface="+mj-lt"/>
              <a:buAutoNum type="arabicPeriod"/>
            </a:pPr>
            <a:r>
              <a:rPr lang="it-IT" sz="800" b="1" dirty="0" smtClean="0">
                <a:solidFill>
                  <a:schemeClr val="accent2"/>
                </a:solidFill>
              </a:rPr>
              <a:t>Un dato culturale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>
                <a:solidFill>
                  <a:schemeClr val="accent2"/>
                </a:solidFill>
              </a:rPr>
              <a:t>Le possibili Interpretazioni 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>
                <a:solidFill>
                  <a:schemeClr val="accent2"/>
                </a:solidFill>
              </a:rPr>
              <a:t>La vita dell’eterno </a:t>
            </a:r>
            <a:br>
              <a:rPr lang="it-IT" sz="800" b="1" dirty="0" smtClean="0">
                <a:solidFill>
                  <a:schemeClr val="accent2"/>
                </a:solidFill>
              </a:rPr>
            </a:br>
            <a:r>
              <a:rPr lang="it-IT" sz="800" b="1" dirty="0" smtClean="0">
                <a:solidFill>
                  <a:schemeClr val="accent2"/>
                </a:solidFill>
              </a:rPr>
              <a:t>in noi e nel cosmo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>
                <a:solidFill>
                  <a:schemeClr val="accent2"/>
                </a:solidFill>
              </a:rPr>
              <a:t>Annunciare la vita eterna come nostra realizzazione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>
                <a:solidFill>
                  <a:schemeClr val="accent2"/>
                </a:solidFill>
              </a:rPr>
              <a:t>Annunciare la vocazione di comunione eterna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>
                <a:solidFill>
                  <a:schemeClr val="accent2"/>
                </a:solidFill>
              </a:rPr>
              <a:t>Annunciare, responsabilità pastorale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52062"/>
            <a:ext cx="1934834" cy="136017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6576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CA9E-4E5B-4846-8694-32235A9DE9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11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6033F-B401-4DB2-B2F4-F363BEBAC6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46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8DCF-8673-4996-98EC-6093014BA4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24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273050"/>
            <a:ext cx="28797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273050"/>
            <a:ext cx="440283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4358" y="1486694"/>
            <a:ext cx="2902818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236E-DB55-4C29-AAE4-7E5C46AB12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3" y="2492896"/>
            <a:ext cx="4225875" cy="319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0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577-78A6-4880-B15C-CBBEC16053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3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0684-004B-482C-A6C3-7A166EA9D5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1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3632-3075-4DD7-B5AF-B61FE73B51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86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0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28775"/>
            <a:ext cx="7499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0"/>
            <a:r>
              <a:rPr lang="it-IT" dirty="0" smtClean="0"/>
              <a:t>Quinto livello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7450" y="6245225"/>
            <a:ext cx="5400675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245225"/>
            <a:ext cx="1235075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7DE19-6792-44C8-A36C-A670199529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2055" name="Picture 8" descr="titolo_urbaniana_i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741"/>
          <a:stretch>
            <a:fillRect/>
          </a:stretch>
        </p:blipFill>
        <p:spPr bwMode="auto">
          <a:xfrm>
            <a:off x="5768" y="1"/>
            <a:ext cx="1116013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07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7CF13D-2971-4B73-887E-1473D51520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1</a:t>
            </a:fld>
            <a:endParaRPr lang="it-IT" b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71838" y="351128"/>
            <a:ext cx="6714961" cy="2069760"/>
          </a:xfrm>
          <a:noFill/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Annunciare la vita eterna. Prospettiva pastorale</a:t>
            </a:r>
            <a:r>
              <a:rPr lang="it-IT" b="1" dirty="0" smtClean="0">
                <a:solidFill>
                  <a:srgbClr val="000000"/>
                </a:solidFill>
              </a:rPr>
              <a:t/>
            </a:r>
            <a:br>
              <a:rPr lang="it-IT" b="1" dirty="0" smtClean="0">
                <a:solidFill>
                  <a:srgbClr val="000000"/>
                </a:solidFill>
              </a:rPr>
            </a:br>
            <a:r>
              <a:rPr lang="it-IT" sz="1400" b="1" dirty="0" smtClean="0"/>
              <a:t>Intervento di don Luciano Meddi al Convegno del Centro </a:t>
            </a:r>
            <a:r>
              <a:rPr lang="it-IT" sz="1400" b="1" dirty="0"/>
              <a:t>Volontari della Sofferenza </a:t>
            </a:r>
            <a:r>
              <a:rPr lang="it-IT" sz="1400" b="1" dirty="0" smtClean="0"/>
              <a:t>e Lega </a:t>
            </a:r>
            <a:r>
              <a:rPr lang="it-IT" sz="1400" b="1" dirty="0"/>
              <a:t>sacerdotale </a:t>
            </a:r>
            <a:r>
              <a:rPr lang="it-IT" sz="1400" b="1" dirty="0" smtClean="0"/>
              <a:t>mariana «Credo la vita </a:t>
            </a:r>
            <a:r>
              <a:rPr lang="it-IT" sz="1400" b="1" dirty="0" err="1" smtClean="0"/>
              <a:t>etrna</a:t>
            </a:r>
            <a:r>
              <a:rPr lang="it-IT" sz="1400" b="1" dirty="0" smtClean="0"/>
              <a:t>, vita risorta». Roma 23 gennaio 2018</a:t>
            </a:r>
            <a:endParaRPr lang="it-IT" sz="1200" b="1" dirty="0" smtClean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2531447"/>
            <a:ext cx="6145850" cy="4320480"/>
          </a:xfrm>
          <a:prstGeom prst="rect">
            <a:avLst/>
          </a:prstGeom>
        </p:spPr>
      </p:pic>
      <p:sp>
        <p:nvSpPr>
          <p:cNvPr id="12294" name="Segnaposto data 2"/>
          <p:cNvSpPr>
            <a:spLocks noGrp="1"/>
          </p:cNvSpPr>
          <p:nvPr>
            <p:ph type="dt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www.lucianomeddi.eu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dato culturale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pic>
        <p:nvPicPr>
          <p:cNvPr id="5122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5686" y="1660662"/>
            <a:ext cx="6741114" cy="449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2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dato culturale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pic>
        <p:nvPicPr>
          <p:cNvPr id="6146" name="Picture 2" descr="Immagine correlat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1916832"/>
            <a:ext cx="5538500" cy="415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8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Un dato culturale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Le possibili Interpretazioni </a:t>
            </a:r>
          </a:p>
          <a:p>
            <a:r>
              <a:rPr lang="it-IT" dirty="0"/>
              <a:t>La vita dell’eterno </a:t>
            </a:r>
            <a:br>
              <a:rPr lang="it-IT" dirty="0"/>
            </a:br>
            <a:r>
              <a:rPr lang="it-IT" dirty="0"/>
              <a:t>in noi e nel cosmo</a:t>
            </a:r>
          </a:p>
          <a:p>
            <a:r>
              <a:rPr lang="it-IT" dirty="0" smtClean="0"/>
              <a:t>Annunciare la vita eterna come nostra realizzazione</a:t>
            </a:r>
          </a:p>
          <a:p>
            <a:r>
              <a:rPr lang="it-IT" dirty="0" smtClean="0"/>
              <a:t>Annunciare la vocazione di comunione eterna</a:t>
            </a:r>
          </a:p>
          <a:p>
            <a:r>
              <a:rPr lang="it-IT" dirty="0"/>
              <a:t>Annunciare, responsabilità pastorale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2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possibili Interpretazioni 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Fine del cristianesimo?</a:t>
            </a:r>
          </a:p>
          <a:p>
            <a:r>
              <a:rPr lang="it-IT" dirty="0" smtClean="0"/>
              <a:t>Fine del linguaggio religioso «</a:t>
            </a:r>
            <a:r>
              <a:rPr lang="it-IT" dirty="0" err="1" smtClean="0"/>
              <a:t>pre</a:t>
            </a:r>
            <a:r>
              <a:rPr lang="it-IT" dirty="0" smtClean="0"/>
              <a:t>-scientifico»</a:t>
            </a:r>
          </a:p>
          <a:p>
            <a:r>
              <a:rPr lang="it-IT" dirty="0" smtClean="0"/>
              <a:t>Segno della necessità di un linguaggio nuovo per i «novissimi»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possibili Interpretazioni 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“L'ultima sezione del credo ci parla del mondo futuro, della vita che non avrà fine. Non è solo una vita che non avrà termine ma la partecipazione alla vita stessa di Dio eterno a cui, nella sua infinita bontà e senza merito da parte nostra, egli ha deciso di chiamare e destinare gli uomini”.</a:t>
            </a:r>
          </a:p>
          <a:p>
            <a:r>
              <a:rPr lang="fr-FR" sz="1800" dirty="0"/>
              <a:t>L.F</a:t>
            </a:r>
            <a:r>
              <a:rPr lang="fr-FR" sz="1800" dirty="0" smtClean="0"/>
              <a:t>. </a:t>
            </a:r>
            <a:r>
              <a:rPr lang="fr-FR" sz="1800" dirty="0" err="1" smtClean="0"/>
              <a:t>Ladaria</a:t>
            </a:r>
            <a:r>
              <a:rPr lang="fr-FR" sz="1800" dirty="0" smtClean="0"/>
              <a:t>, </a:t>
            </a:r>
            <a:r>
              <a:rPr lang="fr-FR" sz="1800" i="1" dirty="0"/>
              <a:t>Vie </a:t>
            </a:r>
            <a:r>
              <a:rPr lang="fr-FR" sz="1800" i="1" dirty="0" err="1"/>
              <a:t>eternelle</a:t>
            </a:r>
            <a:r>
              <a:rPr lang="fr-FR" sz="1800" dirty="0"/>
              <a:t>,   in </a:t>
            </a:r>
            <a:r>
              <a:rPr lang="fr-FR" sz="1800" dirty="0" err="1"/>
              <a:t>Mathon</a:t>
            </a:r>
            <a:r>
              <a:rPr lang="fr-FR" sz="1800" dirty="0"/>
              <a:t> G.-Baudry G.-M. (</a:t>
            </a:r>
            <a:r>
              <a:rPr lang="fr-FR" sz="1800" dirty="0" err="1"/>
              <a:t>edd</a:t>
            </a:r>
            <a:r>
              <a:rPr lang="fr-FR" sz="1800" dirty="0"/>
              <a:t>.), Catholicisme, v. XV, Paris, </a:t>
            </a:r>
            <a:r>
              <a:rPr lang="fr-FR" sz="1800" dirty="0" err="1"/>
              <a:t>Letouzey</a:t>
            </a:r>
            <a:r>
              <a:rPr lang="fr-FR" sz="1800" dirty="0"/>
              <a:t> et </a:t>
            </a:r>
            <a:r>
              <a:rPr lang="fr-FR" sz="1800" dirty="0" err="1"/>
              <a:t>Ané</a:t>
            </a:r>
            <a:r>
              <a:rPr lang="fr-FR" sz="1800" dirty="0"/>
              <a:t>, 2000, 1040-1049 ; </a:t>
            </a:r>
            <a:r>
              <a:rPr lang="fr-FR" sz="1800" i="1" dirty="0"/>
              <a:t>qui</a:t>
            </a:r>
            <a:r>
              <a:rPr lang="fr-FR" sz="1800" dirty="0"/>
              <a:t> 1040</a:t>
            </a:r>
            <a:r>
              <a:rPr lang="fr-FR" sz="1800" dirty="0" smtClean="0"/>
              <a:t>.</a:t>
            </a:r>
          </a:p>
          <a:p>
            <a:endParaRPr lang="it-IT" sz="1800" dirty="0" smtClean="0"/>
          </a:p>
          <a:p>
            <a:r>
              <a:rPr lang="it-IT" dirty="0"/>
              <a:t>Sì, senza dubbio. Perché siamo capaci di Dio e così possiamo entrare nella vita autentica, nella vita eterna. È infatti venuto perché possiamo conoscere la verità. Perché possiamo toccare Dio. Perché la porta sia aperta. Perché troviamo la vita, la vita vera, che non è più sottomessa alla morte” </a:t>
            </a:r>
            <a:endParaRPr lang="it-IT" dirty="0" smtClean="0"/>
          </a:p>
          <a:p>
            <a:r>
              <a:rPr lang="it-IT" sz="1900" dirty="0" err="1" smtClean="0"/>
              <a:t>J.Ratzinger</a:t>
            </a:r>
            <a:r>
              <a:rPr lang="it-IT" sz="1900" dirty="0" smtClean="0"/>
              <a:t>-Benedetto XVI: </a:t>
            </a:r>
            <a:r>
              <a:rPr lang="it-IT" sz="20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Delle </a:t>
            </a:r>
            <a:r>
              <a:rPr lang="it-IT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cose ultime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Benedetto XVI, </a:t>
            </a:r>
            <a:r>
              <a:rPr lang="it-IT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Luce del Mondo. Il Papa, la Chiesa e i segni dei tempi. Una conversazione con Peter </a:t>
            </a:r>
            <a:r>
              <a:rPr lang="it-IT" sz="20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Seewald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Città del Vaticano,  Libreria editrice vaticana, 2010, c. 18, 245-253.</a:t>
            </a:r>
            <a:r>
              <a:rPr lang="it-IT" sz="2000" dirty="0" smtClean="0"/>
              <a:t>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7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necessaria </a:t>
            </a:r>
            <a:r>
              <a:rPr lang="it-IT" dirty="0" err="1" smtClean="0"/>
              <a:t>risignificazione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6200" dirty="0" smtClean="0"/>
              <a:t>«E</a:t>
            </a:r>
            <a:r>
              <a:rPr lang="it-IT" sz="6200" dirty="0"/>
              <a:t>’ necessario – affermava il Papa nel suo Discorso di apertura – che la Chiesa non si discosti dal sacro patrimonio delle verità ricevute dai padri; ma al tempo stesso deve guardare anche al presente, alle nuove condizioni e forme di vita che hanno aperto nuove strade all’apostolato cattolico» (11 ottobre </a:t>
            </a:r>
            <a:r>
              <a:rPr lang="it-IT" sz="6200" dirty="0">
                <a:solidFill>
                  <a:srgbClr val="FF0000"/>
                </a:solidFill>
              </a:rPr>
              <a:t>1962</a:t>
            </a:r>
            <a:r>
              <a:rPr lang="it-IT" sz="6200" dirty="0" smtClean="0"/>
              <a:t>)</a:t>
            </a:r>
          </a:p>
          <a:p>
            <a:pPr marL="0" indent="0">
              <a:buNone/>
            </a:pPr>
            <a:endParaRPr lang="it-IT" sz="6200" dirty="0" smtClean="0"/>
          </a:p>
          <a:p>
            <a:pPr marL="0" indent="0">
              <a:buNone/>
            </a:pPr>
            <a:r>
              <a:rPr lang="it-IT" sz="6200" dirty="0" smtClean="0"/>
              <a:t>«…</a:t>
            </a:r>
            <a:r>
              <a:rPr lang="it-IT" sz="6200" dirty="0"/>
              <a:t>[</a:t>
            </a:r>
            <a:r>
              <a:rPr lang="it-IT" sz="6200" dirty="0" smtClean="0"/>
              <a:t>la Chiesa è] </a:t>
            </a:r>
            <a:r>
              <a:rPr lang="it-IT" sz="6200" dirty="0"/>
              <a:t>impegnata a presentare la fede come la risposta significativa per l’esistenza umana in questo particolare momento </a:t>
            </a:r>
            <a:r>
              <a:rPr lang="it-IT" sz="6200" dirty="0" smtClean="0"/>
              <a:t>storico…</a:t>
            </a:r>
            <a:r>
              <a:rPr lang="it-IT" sz="6200" dirty="0"/>
              <a:t>Non è sufficiente, quindi, trovare un linguaggio nuovo per dire la </a:t>
            </a:r>
            <a:r>
              <a:rPr lang="it-IT" sz="6200" dirty="0" smtClean="0"/>
              <a:t>fede…</a:t>
            </a:r>
            <a:r>
              <a:rPr lang="it-IT" sz="6200" dirty="0"/>
              <a:t>è necessario e urgente che, dinanzi alle nuove sfide e prospettive che si aprono per l’umanità, la Chiesa possa esprimere le novità del Vangelo di Cristo che, pur racchiuse nella Parola di Dio, non sono ancora venute alla </a:t>
            </a:r>
            <a:r>
              <a:rPr lang="it-IT" sz="6200" dirty="0" smtClean="0"/>
              <a:t>luce»</a:t>
            </a:r>
            <a:endParaRPr lang="it-IT" sz="6200" dirty="0"/>
          </a:p>
          <a:p>
            <a:pPr marL="0" indent="0">
              <a:buNone/>
            </a:pPr>
            <a:endParaRPr lang="it-IT" sz="4800" dirty="0"/>
          </a:p>
          <a:p>
            <a:pPr marL="0" indent="0">
              <a:buNone/>
            </a:pPr>
            <a:r>
              <a:rPr lang="it-IT" sz="3500" dirty="0"/>
              <a:t>Francesco, </a:t>
            </a:r>
            <a:r>
              <a:rPr lang="it-IT" sz="3500" i="1" dirty="0"/>
              <a:t>Discorso del Santo Padre Francesco ai partecipanti all'incontro promosso dal Pontificio Consiglio per la promozione della Nuova Evangelizzazione</a:t>
            </a:r>
            <a:r>
              <a:rPr lang="it-IT" sz="3500" dirty="0"/>
              <a:t>, 11 ottobre 2017 </a:t>
            </a:r>
          </a:p>
          <a:p>
            <a:pPr marL="0" indent="0">
              <a:buNone/>
            </a:pPr>
            <a:endParaRPr lang="it-IT" sz="4600" dirty="0" smtClean="0"/>
          </a:p>
          <a:p>
            <a:pPr marL="0" indent="0">
              <a:buNone/>
            </a:pPr>
            <a:endParaRPr lang="it-IT" sz="4600" dirty="0"/>
          </a:p>
          <a:p>
            <a:pPr marL="0" indent="0">
              <a:buNone/>
            </a:pPr>
            <a:endParaRPr lang="it-IT" sz="4600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26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necessaria </a:t>
            </a:r>
            <a:r>
              <a:rPr lang="it-IT" dirty="0" err="1" smtClean="0"/>
              <a:t>risignificazione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Risignificare: </a:t>
            </a:r>
          </a:p>
          <a:p>
            <a:pPr lvl="1"/>
            <a:r>
              <a:rPr lang="it-IT" dirty="0" smtClean="0"/>
              <a:t>cultura storica e centralità della persona</a:t>
            </a:r>
          </a:p>
          <a:p>
            <a:pPr lvl="1"/>
            <a:r>
              <a:rPr lang="it-IT" dirty="0" smtClean="0"/>
              <a:t>Comprensione storico-critica delle fonti cristiane (DV 12)</a:t>
            </a:r>
          </a:p>
          <a:p>
            <a:pPr lvl="1"/>
            <a:r>
              <a:rPr lang="it-IT" dirty="0" smtClean="0"/>
              <a:t>Superare le fratture culturali della tardo-modernità</a:t>
            </a:r>
          </a:p>
          <a:p>
            <a:pPr lvl="1"/>
            <a:endParaRPr lang="it-IT" dirty="0" smtClean="0"/>
          </a:p>
          <a:p>
            <a:pPr marL="0" indent="0">
              <a:buNone/>
            </a:pPr>
            <a:r>
              <a:rPr lang="it-IT" sz="6200" dirty="0"/>
              <a:t>	</a:t>
            </a:r>
            <a:endParaRPr lang="it-IT" sz="3500" dirty="0"/>
          </a:p>
          <a:p>
            <a:pPr marL="0" indent="0">
              <a:buNone/>
            </a:pPr>
            <a:endParaRPr lang="it-IT" sz="4600" dirty="0" smtClean="0"/>
          </a:p>
          <a:p>
            <a:pPr marL="0" indent="0">
              <a:buNone/>
            </a:pPr>
            <a:endParaRPr lang="it-IT" sz="4600" dirty="0"/>
          </a:p>
          <a:p>
            <a:pPr marL="0" indent="0">
              <a:buNone/>
            </a:pPr>
            <a:endParaRPr lang="it-IT" sz="4600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8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possibili Interpretazioni 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Possibilità di una interpretazione teologica più profonda</a:t>
            </a:r>
          </a:p>
          <a:p>
            <a:pPr lvl="1"/>
            <a:r>
              <a:rPr lang="it-IT" sz="2400" dirty="0" smtClean="0"/>
              <a:t>Vita eterna come contenuto del «credo nello Spirito santo» nella interpretazione di Giovanni </a:t>
            </a:r>
          </a:p>
          <a:p>
            <a:pPr lvl="1"/>
            <a:r>
              <a:rPr lang="it-IT" sz="2400" dirty="0" smtClean="0"/>
              <a:t>La vita eterna come segreto della esistenza umana (principio divino in noi)</a:t>
            </a:r>
          </a:p>
          <a:p>
            <a:pPr lvl="1"/>
            <a:r>
              <a:rPr lang="it-IT" sz="2400" dirty="0" smtClean="0"/>
              <a:t>La Vita eterna rilegge l’economia sacramentale</a:t>
            </a:r>
          </a:p>
          <a:p>
            <a:pPr lvl="1"/>
            <a:r>
              <a:rPr lang="it-IT" sz="2400" dirty="0" smtClean="0"/>
              <a:t>Vita eterna come vocazione e destino finale: la comunione con Dio</a:t>
            </a:r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01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possibili Interpretazioni 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Possibilità di una interpretazione teologica più profonda</a:t>
            </a:r>
          </a:p>
          <a:p>
            <a:pPr lvl="1"/>
            <a:r>
              <a:rPr lang="it-IT" sz="2400" dirty="0" smtClean="0"/>
              <a:t>Il cuore di questo ampliamento è la duplice collocazione di Art. XII «credo la vita eterna»</a:t>
            </a:r>
          </a:p>
          <a:p>
            <a:pPr lvl="1"/>
            <a:r>
              <a:rPr lang="it-IT" sz="2400" dirty="0" err="1" smtClean="0"/>
              <a:t>Ri</a:t>
            </a:r>
            <a:r>
              <a:rPr lang="it-IT" sz="2400" dirty="0" smtClean="0"/>
              <a:t>-collegato all’Art. VIII «credo nello Spirito santo»</a:t>
            </a:r>
          </a:p>
          <a:p>
            <a:pPr lvl="1"/>
            <a:r>
              <a:rPr lang="it-IT" sz="2400" dirty="0" smtClean="0"/>
              <a:t>Separato da «credo la risurrezione della carne» di Art. XI</a:t>
            </a:r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2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1800" dirty="0" smtClean="0"/>
              <a:t>Un dato culturale</a:t>
            </a:r>
          </a:p>
          <a:p>
            <a:r>
              <a:rPr lang="it-IT" sz="1800" dirty="0" smtClean="0"/>
              <a:t>Le possibili Interpretazioni 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La vita dell’eterno </a:t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in noi e nel cosmo</a:t>
            </a:r>
          </a:p>
          <a:p>
            <a:r>
              <a:rPr lang="it-IT" sz="1800" dirty="0" smtClean="0"/>
              <a:t>Annunciare la vita eterna come nostra realizzazione</a:t>
            </a:r>
          </a:p>
          <a:p>
            <a:r>
              <a:rPr lang="it-IT" sz="1800" dirty="0" smtClean="0"/>
              <a:t>Annunciare la vocazione di comunione eterna</a:t>
            </a:r>
          </a:p>
          <a:p>
            <a:r>
              <a:rPr lang="it-IT" sz="1800" dirty="0"/>
              <a:t>Annunciare, responsabilità pastorale</a:t>
            </a:r>
          </a:p>
          <a:p>
            <a:endParaRPr lang="it-IT" sz="1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8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sociologia religiosa ci fa sapere che</a:t>
            </a:r>
          </a:p>
          <a:p>
            <a:pPr lvl="1"/>
            <a:r>
              <a:rPr lang="it-IT" dirty="0"/>
              <a:t>i dati mostrano un elevato livello di </a:t>
            </a:r>
            <a:r>
              <a:rPr lang="it-IT" dirty="0" smtClean="0"/>
              <a:t>incertezza sul destino finale</a:t>
            </a:r>
          </a:p>
          <a:p>
            <a:pPr lvl="1"/>
            <a:r>
              <a:rPr lang="it-IT" dirty="0"/>
              <a:t>questo vale anche per il </a:t>
            </a:r>
            <a:r>
              <a:rPr lang="it-IT" dirty="0" smtClean="0"/>
              <a:t>campione </a:t>
            </a:r>
            <a:r>
              <a:rPr lang="it-IT" dirty="0"/>
              <a:t>dei "cattolici dichiarati"; anche nei praticanti gli incerti o non credenti sono il 40%, cioè quasi la metà di chi partecipa ad una </a:t>
            </a:r>
            <a:r>
              <a:rPr lang="it-IT" dirty="0" smtClean="0"/>
              <a:t>liturgia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1700" dirty="0"/>
              <a:t>A. </a:t>
            </a:r>
            <a:r>
              <a:rPr lang="it-IT" sz="1700" dirty="0" err="1"/>
              <a:t>Castegnaro</a:t>
            </a:r>
            <a:r>
              <a:rPr lang="it-IT" sz="1700" dirty="0"/>
              <a:t>, </a:t>
            </a:r>
            <a:r>
              <a:rPr lang="it-IT" sz="1700" i="1" dirty="0"/>
              <a:t>Gli uomini d’oggi credono ancora nella vita eterna?</a:t>
            </a:r>
            <a:r>
              <a:rPr lang="it-IT" sz="1700" dirty="0"/>
              <a:t>, «</a:t>
            </a:r>
            <a:r>
              <a:rPr lang="it-IT" sz="1700" dirty="0" err="1"/>
              <a:t>CredereOggi</a:t>
            </a:r>
            <a:r>
              <a:rPr lang="it-IT" sz="1700" dirty="0"/>
              <a:t> », (2009) 172,5, 6-18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6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vita dell’eterno </a:t>
            </a:r>
            <a:br>
              <a:rPr lang="it-IT" dirty="0"/>
            </a:br>
            <a:r>
              <a:rPr lang="it-IT" dirty="0"/>
              <a:t>in noi e nel </a:t>
            </a:r>
            <a:r>
              <a:rPr lang="it-IT" dirty="0" smtClean="0"/>
              <a:t>cosmo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Nella creazione</a:t>
            </a:r>
          </a:p>
          <a:p>
            <a:r>
              <a:rPr lang="it-IT" dirty="0" smtClean="0"/>
              <a:t>Nella liberazione</a:t>
            </a:r>
          </a:p>
          <a:p>
            <a:r>
              <a:rPr lang="it-IT" dirty="0" smtClean="0"/>
              <a:t>Nella profezia</a:t>
            </a:r>
          </a:p>
          <a:p>
            <a:r>
              <a:rPr lang="it-IT" dirty="0" smtClean="0"/>
              <a:t>Nella vita di Gesù</a:t>
            </a:r>
          </a:p>
          <a:p>
            <a:r>
              <a:rPr lang="it-IT" dirty="0" smtClean="0"/>
              <a:t>Nella vita di ciascuno</a:t>
            </a:r>
          </a:p>
          <a:p>
            <a:r>
              <a:rPr lang="it-IT" dirty="0" smtClean="0"/>
              <a:t>Nella ricapitolazione finale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5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vita dell’eterno </a:t>
            </a:r>
            <a:br>
              <a:rPr lang="it-IT" dirty="0"/>
            </a:br>
            <a:r>
              <a:rPr lang="it-IT" dirty="0"/>
              <a:t>in noi e nel </a:t>
            </a:r>
            <a:r>
              <a:rPr lang="it-IT" dirty="0" smtClean="0"/>
              <a:t>cosmo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Giovanni</a:t>
            </a:r>
          </a:p>
          <a:p>
            <a:pPr lvl="1"/>
            <a:r>
              <a:rPr lang="it-IT" dirty="0" smtClean="0"/>
              <a:t>1,12 </a:t>
            </a:r>
            <a:r>
              <a:rPr lang="it-IT" dirty="0"/>
              <a:t>A quanti però l'hanno accolto, ha dato potere di diventare figli di Dio; 7,37-38 «Chi ha sete venga a me e beva, chi crede in me; come dice la Scrittura: fiumi di acqua viva sgorgheranno dal suo seno»; 19,30  «E, chinato il capo, consegnò lo spirito»; 20,22 « Detto questo, soffiò e disse loro: «Ricevete lo Spirito Santo». </a:t>
            </a:r>
            <a:endParaRPr lang="it-IT" dirty="0" smtClean="0"/>
          </a:p>
          <a:p>
            <a:r>
              <a:rPr lang="it-IT" dirty="0" smtClean="0"/>
              <a:t>Paolo </a:t>
            </a:r>
            <a:r>
              <a:rPr lang="it-IT" dirty="0"/>
              <a:t>ai Romani 5,5 </a:t>
            </a:r>
            <a:endParaRPr lang="it-IT" dirty="0" smtClean="0"/>
          </a:p>
          <a:p>
            <a:pPr lvl="1"/>
            <a:r>
              <a:rPr lang="it-IT" dirty="0" smtClean="0"/>
              <a:t>«</a:t>
            </a:r>
            <a:r>
              <a:rPr lang="it-IT" dirty="0"/>
              <a:t>l’amore di Dio è stato riversato nei nostri cuori per mezzo dello Spirito Santo che ci è stato dato</a:t>
            </a:r>
            <a:r>
              <a:rPr lang="it-IT" dirty="0" smtClean="0"/>
              <a:t>».</a:t>
            </a:r>
          </a:p>
          <a:p>
            <a:r>
              <a:rPr lang="it-IT" smtClean="0"/>
              <a:t>Giovanni 15</a:t>
            </a:r>
          </a:p>
          <a:p>
            <a:pPr lvl="1"/>
            <a:r>
              <a:rPr lang="it-IT" smtClean="0"/>
              <a:t>La </a:t>
            </a:r>
            <a:r>
              <a:rPr lang="it-IT" dirty="0" smtClean="0"/>
              <a:t>vite e i tralci</a:t>
            </a:r>
            <a:endParaRPr lang="it-IT" dirty="0"/>
          </a:p>
          <a:p>
            <a:pPr lvl="1"/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9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Un dato culturale</a:t>
            </a:r>
          </a:p>
          <a:p>
            <a:r>
              <a:rPr lang="it-IT" dirty="0" smtClean="0"/>
              <a:t>Le possibili Interpretazioni </a:t>
            </a:r>
          </a:p>
          <a:p>
            <a:r>
              <a:rPr lang="it-IT" dirty="0"/>
              <a:t>La vita dell’eterno </a:t>
            </a:r>
            <a:br>
              <a:rPr lang="it-IT" dirty="0"/>
            </a:br>
            <a:r>
              <a:rPr lang="it-IT" dirty="0"/>
              <a:t>in noi e nel cosmo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Annunciare la vita eterna come nostra realizzazione</a:t>
            </a:r>
          </a:p>
          <a:p>
            <a:r>
              <a:rPr lang="it-IT" dirty="0" smtClean="0"/>
              <a:t>Annunciare la vocazione di comunione eterna</a:t>
            </a:r>
          </a:p>
          <a:p>
            <a:r>
              <a:rPr lang="it-IT" dirty="0"/>
              <a:t>Annunciare, responsabilità pastorale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2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 la vita eterna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come </a:t>
            </a:r>
            <a:r>
              <a:rPr lang="it-IT" dirty="0"/>
              <a:t>nostra </a:t>
            </a:r>
            <a:r>
              <a:rPr lang="it-IT" dirty="0" smtClean="0"/>
              <a:t>realizzazione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comunione con l’energia divina ci permette di sviluppare </a:t>
            </a:r>
            <a:r>
              <a:rPr lang="it-IT" dirty="0"/>
              <a:t>la nostra natura interiore</a:t>
            </a:r>
          </a:p>
          <a:p>
            <a:pPr lvl="1"/>
            <a:r>
              <a:rPr lang="it-IT" dirty="0" smtClean="0"/>
              <a:t>Permette l’iniziazione alla vita profonda, la spiritualità che è il cammino per il superamento della frattura originaria che ci impedisce di vivere autenticamente,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8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 la vita eterna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come </a:t>
            </a:r>
            <a:r>
              <a:rPr lang="it-IT" dirty="0"/>
              <a:t>nostra </a:t>
            </a:r>
            <a:r>
              <a:rPr lang="it-IT" dirty="0" smtClean="0"/>
              <a:t>realizzazione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comunione con l’energia divina ci permette di sviluppare la nostra natura interiore</a:t>
            </a:r>
          </a:p>
          <a:p>
            <a:pPr lvl="1"/>
            <a:r>
              <a:rPr lang="it-IT" dirty="0" smtClean="0"/>
              <a:t>Ci permette di guarire le </a:t>
            </a:r>
            <a:r>
              <a:rPr lang="it-IT" dirty="0" err="1" smtClean="0"/>
              <a:t>egoità</a:t>
            </a:r>
            <a:r>
              <a:rPr lang="it-IT" dirty="0" smtClean="0"/>
              <a:t> spirituali</a:t>
            </a:r>
          </a:p>
          <a:p>
            <a:pPr lvl="1"/>
            <a:r>
              <a:rPr lang="it-IT" dirty="0" smtClean="0"/>
              <a:t>Sviluppare la vita nuova</a:t>
            </a:r>
          </a:p>
          <a:p>
            <a:pPr lvl="1"/>
            <a:r>
              <a:rPr lang="it-IT" dirty="0" smtClean="0"/>
              <a:t>Essere discepoli-missionari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3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 la vita eterna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come </a:t>
            </a:r>
            <a:r>
              <a:rPr lang="it-IT" dirty="0"/>
              <a:t>nostra </a:t>
            </a:r>
            <a:r>
              <a:rPr lang="it-IT" dirty="0" smtClean="0"/>
              <a:t>realizzazione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comunione con l’energia divina ci permette di sviluppare </a:t>
            </a:r>
            <a:r>
              <a:rPr lang="it-IT" dirty="0"/>
              <a:t>la nostra natura interiore</a:t>
            </a:r>
          </a:p>
          <a:p>
            <a:pPr lvl="1"/>
            <a:r>
              <a:rPr lang="it-IT" dirty="0" smtClean="0"/>
              <a:t>Ci permette di sviluppare le energie spirituali dono della creazione</a:t>
            </a:r>
          </a:p>
          <a:p>
            <a:pPr lvl="1"/>
            <a:r>
              <a:rPr lang="it-IT" dirty="0" smtClean="0"/>
              <a:t>La contemplazione</a:t>
            </a:r>
          </a:p>
          <a:p>
            <a:pPr lvl="1"/>
            <a:r>
              <a:rPr lang="it-IT" dirty="0" smtClean="0"/>
              <a:t>La consapevolezza</a:t>
            </a:r>
          </a:p>
          <a:p>
            <a:pPr lvl="1"/>
            <a:r>
              <a:rPr lang="it-IT" dirty="0" smtClean="0"/>
              <a:t>L’unione con tutti gli uomini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3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 la vita eterna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come </a:t>
            </a:r>
            <a:r>
              <a:rPr lang="it-IT" dirty="0"/>
              <a:t>nostra </a:t>
            </a:r>
            <a:r>
              <a:rPr lang="it-IT" dirty="0" smtClean="0"/>
              <a:t>realizzazione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800" dirty="0"/>
              <a:t>La vita eterna quindi porta a compimento la creazione</a:t>
            </a:r>
            <a:r>
              <a:rPr lang="it-IT" dirty="0"/>
              <a:t>.</a:t>
            </a:r>
            <a:endParaRPr lang="it-IT" dirty="0" smtClean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7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>
          <a:xfrm>
            <a:off x="1164357" y="1520524"/>
            <a:ext cx="2902818" cy="4691063"/>
          </a:xfrm>
        </p:spPr>
        <p:txBody>
          <a:bodyPr/>
          <a:lstStyle/>
          <a:p>
            <a:r>
              <a:rPr lang="it-IT" sz="1800" dirty="0" smtClean="0"/>
              <a:t>Un dato culturale</a:t>
            </a:r>
          </a:p>
          <a:p>
            <a:r>
              <a:rPr lang="it-IT" sz="1800" dirty="0" smtClean="0"/>
              <a:t>Le possibili Interpretazioni </a:t>
            </a:r>
          </a:p>
          <a:p>
            <a:r>
              <a:rPr lang="it-IT" sz="1800" dirty="0" smtClean="0"/>
              <a:t>La vita dell’eterno </a:t>
            </a:r>
            <a:br>
              <a:rPr lang="it-IT" sz="1800" dirty="0" smtClean="0"/>
            </a:br>
            <a:r>
              <a:rPr lang="it-IT" sz="1800" dirty="0" smtClean="0"/>
              <a:t>in noi e nel cosmo</a:t>
            </a:r>
          </a:p>
          <a:p>
            <a:r>
              <a:rPr lang="it-IT" sz="1800" dirty="0" smtClean="0"/>
              <a:t>Annunciare la vita eterna come nostra realizzazione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Annunciare la vocazione di comunione eterna</a:t>
            </a:r>
          </a:p>
          <a:p>
            <a:r>
              <a:rPr lang="it-IT" sz="1800" dirty="0"/>
              <a:t>Annunciare, responsabilità pastorale</a:t>
            </a:r>
          </a:p>
          <a:p>
            <a:endParaRPr lang="it-IT" sz="1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468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 la vocazione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 </a:t>
            </a:r>
            <a:r>
              <a:rPr lang="it-IT" dirty="0"/>
              <a:t>comunione </a:t>
            </a:r>
            <a:r>
              <a:rPr lang="it-IT" dirty="0" smtClean="0"/>
              <a:t>eterna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Vita Eterna annuncia la comunione definitiva con la Trinità </a:t>
            </a:r>
          </a:p>
          <a:p>
            <a:pPr lvl="1"/>
            <a:r>
              <a:rPr lang="it-IT" dirty="0" smtClean="0"/>
              <a:t>È lo scopo del cammino di iniziazione</a:t>
            </a:r>
          </a:p>
          <a:p>
            <a:pPr lvl="1"/>
            <a:r>
              <a:rPr lang="it-IT" dirty="0" smtClean="0"/>
              <a:t>È il dono della purificazione totale</a:t>
            </a:r>
          </a:p>
          <a:p>
            <a:pPr lvl="1"/>
            <a:r>
              <a:rPr lang="it-IT" dirty="0" smtClean="0"/>
              <a:t>È il dono di fusione con Dio-Trinità</a:t>
            </a:r>
          </a:p>
          <a:p>
            <a:pPr lvl="1"/>
            <a:r>
              <a:rPr lang="it-IT" dirty="0" smtClean="0"/>
              <a:t>È la relazione intima e affettuosa con Dio-Trinità</a:t>
            </a:r>
          </a:p>
          <a:p>
            <a:pPr lvl="1"/>
            <a:r>
              <a:rPr lang="it-IT" dirty="0" smtClean="0"/>
              <a:t>È la possibilità di unione definitiva con l’umanità-fraternità</a:t>
            </a:r>
          </a:p>
          <a:p>
            <a:pPr lvl="1"/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98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1800" dirty="0" smtClean="0"/>
              <a:t>Un dato culturale</a:t>
            </a:r>
          </a:p>
          <a:p>
            <a:r>
              <a:rPr lang="it-IT" sz="1800" dirty="0" smtClean="0"/>
              <a:t>Le possibili Interpretazioni </a:t>
            </a:r>
          </a:p>
          <a:p>
            <a:r>
              <a:rPr lang="it-IT" sz="1800" dirty="0" smtClean="0"/>
              <a:t>La vita dell’eterno </a:t>
            </a:r>
            <a:br>
              <a:rPr lang="it-IT" sz="1800" dirty="0" smtClean="0"/>
            </a:br>
            <a:r>
              <a:rPr lang="it-IT" sz="1800" dirty="0" smtClean="0"/>
              <a:t>in noi e nel cosmo</a:t>
            </a:r>
          </a:p>
          <a:p>
            <a:r>
              <a:rPr lang="it-IT" sz="1800" dirty="0" smtClean="0"/>
              <a:t>Annunciare la vita eterna come nostra realizzazione</a:t>
            </a:r>
          </a:p>
          <a:p>
            <a:r>
              <a:rPr lang="it-IT" sz="1800" dirty="0" smtClean="0"/>
              <a:t>Annunciare la vocazione di comunione eterna</a:t>
            </a:r>
          </a:p>
          <a:p>
            <a:r>
              <a:rPr lang="it-IT" sz="2800" b="1" dirty="0">
                <a:solidFill>
                  <a:srgbClr val="FF0000"/>
                </a:solidFill>
              </a:rPr>
              <a:t>Annunciare, responsabilità pastorale</a:t>
            </a:r>
          </a:p>
          <a:p>
            <a:endParaRPr lang="it-IT" sz="1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96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dato culturale</a:t>
            </a:r>
          </a:p>
          <a:p>
            <a:r>
              <a:rPr lang="it-IT" dirty="0" smtClean="0"/>
              <a:t>Le possibili interpretazioni</a:t>
            </a:r>
          </a:p>
          <a:p>
            <a:r>
              <a:rPr lang="it-IT" dirty="0"/>
              <a:t> La vita dell’eterno </a:t>
            </a:r>
            <a:br>
              <a:rPr lang="it-IT" dirty="0"/>
            </a:br>
            <a:r>
              <a:rPr lang="it-IT" dirty="0"/>
              <a:t>in noi e nel cosmo</a:t>
            </a:r>
          </a:p>
          <a:p>
            <a:r>
              <a:rPr lang="it-IT" dirty="0" smtClean="0"/>
              <a:t>Annunciare </a:t>
            </a:r>
            <a:r>
              <a:rPr lang="it-IT" dirty="0"/>
              <a:t>la nostra realizzazione</a:t>
            </a:r>
          </a:p>
          <a:p>
            <a:r>
              <a:rPr lang="it-IT" dirty="0"/>
              <a:t>Annunciare la comunione </a:t>
            </a:r>
            <a:endParaRPr lang="it-IT" dirty="0" smtClean="0"/>
          </a:p>
          <a:p>
            <a:r>
              <a:rPr lang="it-IT" dirty="0"/>
              <a:t>A</a:t>
            </a:r>
            <a:r>
              <a:rPr lang="it-IT" dirty="0" smtClean="0"/>
              <a:t>nnunciare, responsabilità pastorale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85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Annunciare, responsabilità pastorale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teologia e la pratica dell’evangelizzazione ha avuto una grande riconsiderazione nel XX secolo sintetizzata in diverse parole</a:t>
            </a:r>
          </a:p>
          <a:p>
            <a:pPr lvl="1"/>
            <a:r>
              <a:rPr lang="it-IT" dirty="0" smtClean="0"/>
              <a:t>Annuncio, comunicazione, trasmissione, proposta, nuova evangelizzazione, testimonianza, narrazione…</a:t>
            </a:r>
          </a:p>
          <a:p>
            <a:r>
              <a:rPr lang="it-IT" dirty="0"/>
              <a:t>Sottolineo alcune condizione di una evangelizzazione significativa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C34F4-02C1-410C-953D-B77F6D94B61F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640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Annunciare, responsabilità pastorale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Annunciare narrando gli effetti della fede nella propria persona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Annunciare liberando il potenziale interpretativo della espressione tradizionale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Annunciare facendo scoprire la comunione mistica nella biografia delle persone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Annunciare utilizzando nuovi simboli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Annunciare collegando le innovazioni culturali alla Eucaristia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C34F4-02C1-410C-953D-B77F6D94B61F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582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Annunciare, responsabilità </a:t>
            </a:r>
            <a:r>
              <a:rPr lang="it-IT" dirty="0" smtClean="0"/>
              <a:t>pastorale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Annunciare narrando gli effetti della fede nella propria persona</a:t>
            </a:r>
          </a:p>
          <a:p>
            <a:pPr lvl="1"/>
            <a:r>
              <a:rPr lang="it-IT" dirty="0" smtClean="0"/>
              <a:t>Evangelizzazione sottolinea l’uso della narrazione biblica</a:t>
            </a:r>
          </a:p>
          <a:p>
            <a:pPr lvl="1"/>
            <a:r>
              <a:rPr lang="it-IT" dirty="0" smtClean="0"/>
              <a:t>Ma anche che l’evangelizzatore racconta che cosa ha realizzato la parola viva di Dio in lui e attorno a lui</a:t>
            </a:r>
          </a:p>
          <a:p>
            <a:pPr lvl="1"/>
            <a:r>
              <a:rPr lang="it-IT" dirty="0" smtClean="0"/>
              <a:t>Il «racconto personale» diventa la via principale dell’annuncio</a:t>
            </a:r>
          </a:p>
          <a:p>
            <a:pPr lvl="1"/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723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Annunciare, responsabilità </a:t>
            </a:r>
            <a:r>
              <a:rPr lang="it-IT" dirty="0" smtClean="0"/>
              <a:t>pastorale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Annunciare liberando il potenziale interpretativo della espressione tradizionale</a:t>
            </a:r>
          </a:p>
          <a:p>
            <a:pPr lvl="1"/>
            <a:r>
              <a:rPr lang="it-IT" dirty="0" smtClean="0"/>
              <a:t>Il cambio culturale, la ricomprensione della dottrina della fede come realtà interiore della persona chiede di «</a:t>
            </a:r>
            <a:r>
              <a:rPr lang="it-IT" dirty="0" err="1" smtClean="0"/>
              <a:t>decosificare</a:t>
            </a:r>
            <a:r>
              <a:rPr lang="it-IT" dirty="0" smtClean="0"/>
              <a:t>» il linguaggio della speranza ultima per </a:t>
            </a:r>
            <a:r>
              <a:rPr lang="it-IT" dirty="0" err="1" smtClean="0"/>
              <a:t>reinterprertarla</a:t>
            </a:r>
            <a:r>
              <a:rPr lang="it-IT" dirty="0" smtClean="0"/>
              <a:t> come dono per la vita quotidiana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008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Annunciare, responsabilità </a:t>
            </a:r>
            <a:r>
              <a:rPr lang="it-IT" dirty="0" smtClean="0"/>
              <a:t>pastorale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Annunciare facendo scoprire la presenza attiva della vita eterna nella vita delle persone</a:t>
            </a:r>
          </a:p>
          <a:p>
            <a:pPr lvl="1"/>
            <a:r>
              <a:rPr lang="it-IT" dirty="0" smtClean="0"/>
              <a:t>L’annuncio è in realtà «dare parola» alla illuminazione profonda che lo Spirito dona continuamente. Per cui annunciare è far raccontare alle persone la loro esperienza di Dio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722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Annunciare, responsabilità </a:t>
            </a:r>
            <a:r>
              <a:rPr lang="it-IT" dirty="0" smtClean="0"/>
              <a:t>pastorale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Annunciare utilizzando nuovi simboli</a:t>
            </a:r>
          </a:p>
          <a:p>
            <a:pPr lvl="1"/>
            <a:r>
              <a:rPr lang="it-IT" dirty="0" smtClean="0"/>
              <a:t>Anche nel tempo della predicazione, l’annuncio utilizzava il linguaggio simbolico: vite, tralci, pane, luce, </a:t>
            </a:r>
            <a:r>
              <a:rPr lang="it-IT" dirty="0" err="1" smtClean="0"/>
              <a:t>etc</a:t>
            </a:r>
            <a:r>
              <a:rPr lang="it-IT" dirty="0" smtClean="0"/>
              <a:t>…</a:t>
            </a:r>
          </a:p>
          <a:p>
            <a:pPr lvl="1"/>
            <a:r>
              <a:rPr lang="it-IT" dirty="0" smtClean="0"/>
              <a:t>Oggi abbiamo nuovi simboli: energia, sensazione, relazione, corporalità, illuminazione, profondità</a:t>
            </a:r>
          </a:p>
          <a:p>
            <a:pPr lvl="1"/>
            <a:r>
              <a:rPr lang="it-IT" dirty="0" smtClean="0"/>
              <a:t>Alcuni vengono dalla cultura e dalle religioni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60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Annunciare, responsabilità </a:t>
            </a:r>
            <a:r>
              <a:rPr lang="it-IT" dirty="0" smtClean="0"/>
              <a:t>pastorale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Annunciare collegando le innovazioni culturali alla Eucaristia, concretezza della vita eterna</a:t>
            </a:r>
          </a:p>
          <a:p>
            <a:pPr lvl="1"/>
            <a:r>
              <a:rPr lang="it-IT" dirty="0" smtClean="0"/>
              <a:t>Sarà molto importante superare l’interpretazione dei sacramenti per il perdono dei peccati e ricomprenderli nella prospettiva della comunicazione del dono dello Spirito di Vita eterna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205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dato culturale</a:t>
            </a:r>
          </a:p>
          <a:p>
            <a:r>
              <a:rPr lang="it-IT" dirty="0" smtClean="0"/>
              <a:t>Le possibili interpretazioni</a:t>
            </a:r>
          </a:p>
          <a:p>
            <a:r>
              <a:rPr lang="it-IT" dirty="0"/>
              <a:t> La vita dell’eterno </a:t>
            </a:r>
            <a:br>
              <a:rPr lang="it-IT" dirty="0"/>
            </a:br>
            <a:r>
              <a:rPr lang="it-IT" dirty="0"/>
              <a:t>in noi e nel cosmo</a:t>
            </a:r>
          </a:p>
          <a:p>
            <a:r>
              <a:rPr lang="it-IT" dirty="0" smtClean="0"/>
              <a:t>Annunciare </a:t>
            </a:r>
            <a:r>
              <a:rPr lang="it-IT" dirty="0"/>
              <a:t>la nostra realizzazione</a:t>
            </a:r>
          </a:p>
          <a:p>
            <a:r>
              <a:rPr lang="it-IT" dirty="0"/>
              <a:t>Annunciare la comunione </a:t>
            </a:r>
            <a:endParaRPr lang="it-IT" dirty="0" smtClean="0"/>
          </a:p>
          <a:p>
            <a:r>
              <a:rPr lang="it-IT" dirty="0"/>
              <a:t>A</a:t>
            </a:r>
            <a:r>
              <a:rPr lang="it-IT" dirty="0" smtClean="0"/>
              <a:t>nnunciare, responsabilità pastorale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6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Un dato culturale</a:t>
            </a:r>
          </a:p>
          <a:p>
            <a:r>
              <a:rPr lang="it-IT" dirty="0" smtClean="0"/>
              <a:t>Le possibili Interpretazioni </a:t>
            </a:r>
          </a:p>
          <a:p>
            <a:r>
              <a:rPr lang="it-IT" dirty="0" smtClean="0"/>
              <a:t>La vita dell’eterno </a:t>
            </a:r>
            <a:br>
              <a:rPr lang="it-IT" dirty="0" smtClean="0"/>
            </a:br>
            <a:r>
              <a:rPr lang="it-IT" dirty="0" smtClean="0"/>
              <a:t>in noi e nel cosmo</a:t>
            </a:r>
          </a:p>
          <a:p>
            <a:r>
              <a:rPr lang="it-IT" dirty="0" smtClean="0"/>
              <a:t>Annunciare la vita eterna come nostra realizzazione</a:t>
            </a:r>
          </a:p>
          <a:p>
            <a:r>
              <a:rPr lang="it-IT" dirty="0" smtClean="0"/>
              <a:t>Annunciare la vocazione di comunione eterna</a:t>
            </a:r>
          </a:p>
          <a:p>
            <a:r>
              <a:rPr lang="it-IT" dirty="0"/>
              <a:t>Annunciare, responsabilità pastorale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7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Un dato culturale</a:t>
            </a:r>
          </a:p>
          <a:p>
            <a:r>
              <a:rPr lang="it-IT" sz="1800" dirty="0" smtClean="0"/>
              <a:t>Le possibili Interpretazioni </a:t>
            </a:r>
          </a:p>
          <a:p>
            <a:r>
              <a:rPr lang="it-IT" sz="1800" dirty="0"/>
              <a:t>La vita dell’eterno </a:t>
            </a:r>
            <a:br>
              <a:rPr lang="it-IT" sz="1800" dirty="0"/>
            </a:br>
            <a:r>
              <a:rPr lang="it-IT" sz="1800" dirty="0"/>
              <a:t>in noi e nel cosmo</a:t>
            </a:r>
          </a:p>
          <a:p>
            <a:r>
              <a:rPr lang="it-IT" sz="1800" dirty="0" smtClean="0"/>
              <a:t>Annunciare la vita eterna come nostra realizzazione</a:t>
            </a:r>
          </a:p>
          <a:p>
            <a:r>
              <a:rPr lang="it-IT" sz="1800" dirty="0" smtClean="0"/>
              <a:t>Annunciare la vocazione di comunione eterna</a:t>
            </a:r>
          </a:p>
          <a:p>
            <a:r>
              <a:rPr lang="it-IT" sz="1800" dirty="0"/>
              <a:t>Annunciare, responsabilità pastorale</a:t>
            </a:r>
          </a:p>
          <a:p>
            <a:endParaRPr lang="it-IT" sz="1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88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dato culturale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 nella cultura il tema della vita eterna non sta scomparendo, si sta trasformando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FD236E-DB55-4C29-AAE4-7E5C46AB12A5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5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dato culturale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pic>
        <p:nvPicPr>
          <p:cNvPr id="1028" name="Picture 4" descr="Risultati immagini per vita etern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7481" y="2105819"/>
            <a:ext cx="71437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3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dato culturale</a:t>
            </a:r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844824"/>
            <a:ext cx="5400005" cy="4044791"/>
          </a:xfrm>
          <a:prstGeom prst="rect">
            <a:avLst/>
          </a:prstGeo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1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dato culturale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pic>
        <p:nvPicPr>
          <p:cNvPr id="3074" name="Picture 2" descr="Risultati immagini per vita eter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7547" y="1988840"/>
            <a:ext cx="7339253" cy="345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5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dato culturale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pic>
        <p:nvPicPr>
          <p:cNvPr id="4098" name="Picture 2" descr="Risultati immagini per vita etern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6392717" cy="438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8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di_puu">
  <a:themeElements>
    <a:clrScheme name="meddi_pu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di_puu">
      <a:majorFont>
        <a:latin typeface="Arial Rounded MT Bol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di_pu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meddi_puu</Template>
  <TotalTime>2745</TotalTime>
  <Words>1228</Words>
  <Application>Microsoft Office PowerPoint</Application>
  <PresentationFormat>Presentazione su schermo (4:3)</PresentationFormat>
  <Paragraphs>256</Paragraphs>
  <Slides>38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38</vt:i4>
      </vt:variant>
    </vt:vector>
  </HeadingPairs>
  <TitlesOfParts>
    <vt:vector size="45" baseType="lpstr">
      <vt:lpstr>Arial</vt:lpstr>
      <vt:lpstr>Arial Rounded MT Bold</vt:lpstr>
      <vt:lpstr>Britannic Bold</vt:lpstr>
      <vt:lpstr>Calibri</vt:lpstr>
      <vt:lpstr>Times New Roman</vt:lpstr>
      <vt:lpstr>meddi_puu</vt:lpstr>
      <vt:lpstr>Personalizza struttura</vt:lpstr>
      <vt:lpstr>Annunciare la vita eterna. Prospettiva pastorale Intervento di don Luciano Meddi al Convegno del Centro Volontari della Sofferenza e Lega sacerdotale mariana «Credo la vita etrna, vita risorta». Roma 23 gennaio 2018</vt:lpstr>
      <vt:lpstr>Introduzione</vt:lpstr>
      <vt:lpstr>Mappa</vt:lpstr>
      <vt:lpstr>Mappa</vt:lpstr>
      <vt:lpstr>Un dato culturale</vt:lpstr>
      <vt:lpstr>Un dato culturale</vt:lpstr>
      <vt:lpstr>Un dato culturale</vt:lpstr>
      <vt:lpstr>Un dato culturale</vt:lpstr>
      <vt:lpstr>Un dato culturale</vt:lpstr>
      <vt:lpstr>Un dato culturale</vt:lpstr>
      <vt:lpstr>Un dato culturale</vt:lpstr>
      <vt:lpstr>Mappa</vt:lpstr>
      <vt:lpstr>Le possibili Interpretazioni </vt:lpstr>
      <vt:lpstr>Le possibili Interpretazioni </vt:lpstr>
      <vt:lpstr>La necessaria risignificazione</vt:lpstr>
      <vt:lpstr>La necessaria risignificazione</vt:lpstr>
      <vt:lpstr>Le possibili Interpretazioni </vt:lpstr>
      <vt:lpstr>Le possibili Interpretazioni </vt:lpstr>
      <vt:lpstr>Mappa</vt:lpstr>
      <vt:lpstr>La vita dell’eterno  in noi e nel cosmo</vt:lpstr>
      <vt:lpstr>La vita dell’eterno  in noi e nel cosmo</vt:lpstr>
      <vt:lpstr>Mappa</vt:lpstr>
      <vt:lpstr>Annunciare la vita eterna  come nostra realizzazione</vt:lpstr>
      <vt:lpstr>Annunciare la vita eterna  come nostra realizzazione</vt:lpstr>
      <vt:lpstr>Annunciare la vita eterna  come nostra realizzazione</vt:lpstr>
      <vt:lpstr>Annunciare la vita eterna  come nostra realizzazione</vt:lpstr>
      <vt:lpstr>Mappa</vt:lpstr>
      <vt:lpstr>Annunciare la vocazione  di comunione eterna</vt:lpstr>
      <vt:lpstr>Mappa</vt:lpstr>
      <vt:lpstr>Annunciare, responsabilità pastorale</vt:lpstr>
      <vt:lpstr>Annunciare, responsabilità pastorale</vt:lpstr>
      <vt:lpstr>Annunciare, responsabilità pastorale</vt:lpstr>
      <vt:lpstr>Annunciare, responsabilità pastorale</vt:lpstr>
      <vt:lpstr>Annunciare, responsabilità pastorale</vt:lpstr>
      <vt:lpstr>Annunciare, responsabilità pastorale</vt:lpstr>
      <vt:lpstr>Annunciare, responsabilità pastorale</vt:lpstr>
      <vt:lpstr>Mappa</vt:lpstr>
      <vt:lpstr>Mappa</vt:lpstr>
    </vt:vector>
  </TitlesOfParts>
  <Company>AESP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Catechesi missionaria</dc:title>
  <dc:creator>TT</dc:creator>
  <cp:lastModifiedBy>luciano meddi</cp:lastModifiedBy>
  <cp:revision>220</cp:revision>
  <cp:lastPrinted>2017-02-28T16:09:03Z</cp:lastPrinted>
  <dcterms:created xsi:type="dcterms:W3CDTF">2009-10-15T15:20:50Z</dcterms:created>
  <dcterms:modified xsi:type="dcterms:W3CDTF">2018-01-23T08:26:45Z</dcterms:modified>
</cp:coreProperties>
</file>